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sldIdLst>
    <p:sldId id="256" r:id="rId2"/>
    <p:sldId id="257" r:id="rId3"/>
    <p:sldId id="258" r:id="rId4"/>
    <p:sldId id="259" r:id="rId5"/>
    <p:sldId id="272" r:id="rId6"/>
    <p:sldId id="260" r:id="rId7"/>
    <p:sldId id="265" r:id="rId8"/>
    <p:sldId id="266" r:id="rId9"/>
    <p:sldId id="267" r:id="rId10"/>
    <p:sldId id="268" r:id="rId11"/>
    <p:sldId id="269" r:id="rId12"/>
    <p:sldId id="270" r:id="rId13"/>
    <p:sldId id="263" r:id="rId14"/>
    <p:sldId id="262" r:id="rId15"/>
    <p:sldId id="264" r:id="rId16"/>
    <p:sldId id="26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1518911F-D09E-47D8-8901-4924F18E7973}" type="datetimeFigureOut">
              <a:rPr lang="ca-ES" smtClean="0"/>
              <a:t>13/11/2021</a:t>
            </a:fld>
            <a:endParaRPr lang="ca-E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29D3145-DCB4-4FE9-8994-684DFEF619D8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462385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8911F-D09E-47D8-8901-4924F18E7973}" type="datetimeFigureOut">
              <a:rPr lang="ca-ES" smtClean="0"/>
              <a:t>13/11/2021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D3145-DCB4-4FE9-8994-684DFEF619D8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582265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8911F-D09E-47D8-8901-4924F18E7973}" type="datetimeFigureOut">
              <a:rPr lang="ca-ES" smtClean="0"/>
              <a:t>13/11/2021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D3145-DCB4-4FE9-8994-684DFEF619D8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698258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8911F-D09E-47D8-8901-4924F18E7973}" type="datetimeFigureOut">
              <a:rPr lang="ca-ES" smtClean="0"/>
              <a:t>13/11/2021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D3145-DCB4-4FE9-8994-684DFEF619D8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977982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518911F-D09E-47D8-8901-4924F18E7973}" type="datetimeFigureOut">
              <a:rPr lang="ca-ES" smtClean="0"/>
              <a:t>13/11/2021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529D3145-DCB4-4FE9-8994-684DFEF619D8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9508772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8911F-D09E-47D8-8901-4924F18E7973}" type="datetimeFigureOut">
              <a:rPr lang="ca-ES" smtClean="0"/>
              <a:t>13/11/2021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D3145-DCB4-4FE9-8994-684DFEF619D8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16118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8911F-D09E-47D8-8901-4924F18E7973}" type="datetimeFigureOut">
              <a:rPr lang="ca-ES" smtClean="0"/>
              <a:t>13/11/2021</a:t>
            </a:fld>
            <a:endParaRPr lang="ca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D3145-DCB4-4FE9-8994-684DFEF619D8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754608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8911F-D09E-47D8-8901-4924F18E7973}" type="datetimeFigureOut">
              <a:rPr lang="ca-ES" smtClean="0"/>
              <a:t>13/11/2021</a:t>
            </a:fld>
            <a:endParaRPr lang="ca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D3145-DCB4-4FE9-8994-684DFEF619D8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79577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8911F-D09E-47D8-8901-4924F18E7973}" type="datetimeFigureOut">
              <a:rPr lang="ca-ES" smtClean="0"/>
              <a:t>13/11/2021</a:t>
            </a:fld>
            <a:endParaRPr lang="ca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D3145-DCB4-4FE9-8994-684DFEF619D8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48240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8911F-D09E-47D8-8901-4924F18E7973}" type="datetimeFigureOut">
              <a:rPr lang="ca-ES" smtClean="0"/>
              <a:t>13/11/2021</a:t>
            </a:fld>
            <a:endParaRPr lang="ca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ca-E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529D3145-DCB4-4FE9-8994-684DFEF619D8}" type="slidenum">
              <a:rPr lang="ca-ES" smtClean="0"/>
              <a:t>‹Nº›</a:t>
            </a:fld>
            <a:endParaRPr lang="ca-E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01734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1518911F-D09E-47D8-8901-4924F18E7973}" type="datetimeFigureOut">
              <a:rPr lang="ca-ES" smtClean="0"/>
              <a:t>13/11/2021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ca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529D3145-DCB4-4FE9-8994-684DFEF619D8}" type="slidenum">
              <a:rPr lang="ca-ES" smtClean="0"/>
              <a:t>‹Nº›</a:t>
            </a:fld>
            <a:endParaRPr lang="ca-E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42065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518911F-D09E-47D8-8901-4924F18E7973}" type="datetimeFigureOut">
              <a:rPr lang="ca-ES" smtClean="0"/>
              <a:t>13/11/2021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29D3145-DCB4-4FE9-8994-684DFEF619D8}" type="slidenum">
              <a:rPr lang="ca-ES" smtClean="0"/>
              <a:t>‹Nº›</a:t>
            </a:fld>
            <a:endParaRPr lang="ca-ES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213381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thework.com/sites/espanol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wQqacE1wPYk&amp;t=921s&amp;ab_channel=ByronKatie" TargetMode="External"/><Relationship Id="rId5" Type="http://schemas.openxmlformats.org/officeDocument/2006/relationships/hyperlink" Target="https://thework.com/sites/espanol/recursos/" TargetMode="External"/><Relationship Id="rId4" Type="http://schemas.openxmlformats.org/officeDocument/2006/relationships/hyperlink" Target="http://www.instituteforthework.com/itw/content/helpline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mandarina.com/feedback-taller-de-celos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77FF21-56DA-4952-8A37-D99DBEBDB7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068" y="1552783"/>
            <a:ext cx="9068586" cy="2590800"/>
          </a:xfrm>
        </p:spPr>
        <p:txBody>
          <a:bodyPr/>
          <a:lstStyle/>
          <a:p>
            <a:r>
              <a:rPr lang="es-ES" dirty="0">
                <a:latin typeface="Berlin Sans FB" panose="020E0602020502020306" pitchFamily="34" charset="0"/>
              </a:rPr>
              <a:t>TALLER DE CELOS</a:t>
            </a:r>
            <a:endParaRPr lang="ca-ES" dirty="0">
              <a:latin typeface="Berlin Sans FB" panose="020E0602020502020306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839A3A0-8E35-4AA0-912E-DE19F787AE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806" y="3429000"/>
            <a:ext cx="9070848" cy="457201"/>
          </a:xfrm>
        </p:spPr>
        <p:txBody>
          <a:bodyPr>
            <a:normAutofit fontScale="92500" lnSpcReduction="10000"/>
          </a:bodyPr>
          <a:lstStyle/>
          <a:p>
            <a:r>
              <a:rPr lang="es-ES" dirty="0">
                <a:latin typeface="Berlin Sans FB" panose="020E0602020502020306" pitchFamily="34" charset="0"/>
              </a:rPr>
              <a:t>¿</a:t>
            </a:r>
            <a:r>
              <a:rPr lang="es-ES" sz="2800" dirty="0">
                <a:latin typeface="Berlin Sans FB" panose="020E0602020502020306" pitchFamily="34" charset="0"/>
              </a:rPr>
              <a:t>Empezamos</a:t>
            </a:r>
            <a:r>
              <a:rPr lang="es-ES" dirty="0">
                <a:latin typeface="Berlin Sans FB" panose="020E0602020502020306" pitchFamily="34" charset="0"/>
              </a:rPr>
              <a:t>?</a:t>
            </a:r>
            <a:endParaRPr lang="ca-ES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346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50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77FF21-56DA-4952-8A37-D99DBEBDB7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7750" y="1148715"/>
            <a:ext cx="5754128" cy="1184910"/>
          </a:xfrm>
        </p:spPr>
        <p:txBody>
          <a:bodyPr/>
          <a:lstStyle/>
          <a:p>
            <a:r>
              <a:rPr lang="es-ES" sz="4400" dirty="0">
                <a:latin typeface="Berlin Sans FB" panose="020E0602020502020306" pitchFamily="34" charset="0"/>
              </a:rPr>
              <a:t>Hoja de juicio</a:t>
            </a:r>
            <a:endParaRPr lang="ca-ES" sz="4400" dirty="0">
              <a:latin typeface="Berlin Sans FB" panose="020E0602020502020306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5AC2425-ACCC-4587-8933-2C9B38044EF1}"/>
              </a:ext>
            </a:extLst>
          </p:cNvPr>
          <p:cNvSpPr txBox="1"/>
          <p:nvPr/>
        </p:nvSpPr>
        <p:spPr>
          <a:xfrm>
            <a:off x="1021534" y="2613845"/>
            <a:ext cx="10634643" cy="13033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800" dirty="0">
                <a:latin typeface="Berlin Sans FB" panose="020E0602020502020306" pitchFamily="34" charset="0"/>
              </a:rPr>
              <a:t>4. Necesito que Hugo 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s-ES" sz="2800" dirty="0">
                <a:latin typeface="Berlin Sans FB" panose="020E0602020502020306" pitchFamily="34" charset="0"/>
              </a:rPr>
              <a:t>_________________________________________________________________.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AEF079E-FD52-4861-9001-C2A5557718E9}"/>
              </a:ext>
            </a:extLst>
          </p:cNvPr>
          <p:cNvSpPr txBox="1"/>
          <p:nvPr/>
        </p:nvSpPr>
        <p:spPr>
          <a:xfrm>
            <a:off x="5181292" y="4995691"/>
            <a:ext cx="60960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Berlin Sans FB" panose="020E0602020502020306" pitchFamily="34" charset="0"/>
              </a:rPr>
              <a:t>(Ya me ha hecho daño, ¿cómo puedo volver a ser feliz?)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D09EC3D-E229-484A-825D-9EB4558647DD}"/>
              </a:ext>
            </a:extLst>
          </p:cNvPr>
          <p:cNvSpPr txBox="1"/>
          <p:nvPr/>
        </p:nvSpPr>
        <p:spPr>
          <a:xfrm>
            <a:off x="1034642" y="2402740"/>
            <a:ext cx="1060842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3200" dirty="0">
                <a:latin typeface="Ink Free" panose="03080402000500000000" pitchFamily="66" charset="0"/>
              </a:rPr>
              <a:t>					          me escriba, me reconozca su ausencia, me prometa que se va a trabajar sus patrones evasivos, me prometa que va a estar mucho más presente.</a:t>
            </a:r>
            <a:endParaRPr lang="ca-ES" sz="32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246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50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77FF21-56DA-4952-8A37-D99DBEBDB7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7750" y="1148715"/>
            <a:ext cx="5754128" cy="1184910"/>
          </a:xfrm>
        </p:spPr>
        <p:txBody>
          <a:bodyPr/>
          <a:lstStyle/>
          <a:p>
            <a:r>
              <a:rPr lang="es-ES" sz="4400" dirty="0">
                <a:latin typeface="Berlin Sans FB" panose="020E0602020502020306" pitchFamily="34" charset="0"/>
              </a:rPr>
              <a:t>Hoja de juicio</a:t>
            </a:r>
            <a:endParaRPr lang="ca-ES" sz="4400" dirty="0">
              <a:latin typeface="Berlin Sans FB" panose="020E0602020502020306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5AC2425-ACCC-4587-8933-2C9B38044EF1}"/>
              </a:ext>
            </a:extLst>
          </p:cNvPr>
          <p:cNvSpPr txBox="1"/>
          <p:nvPr/>
        </p:nvSpPr>
        <p:spPr>
          <a:xfrm>
            <a:off x="1021534" y="2613845"/>
            <a:ext cx="10634643" cy="13033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800" dirty="0">
                <a:latin typeface="Berlin Sans FB" panose="020E0602020502020306" pitchFamily="34" charset="0"/>
              </a:rPr>
              <a:t>5. Hugo es 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s-ES" sz="2800" dirty="0">
                <a:latin typeface="Berlin Sans FB" panose="020E0602020502020306" pitchFamily="34" charset="0"/>
              </a:rPr>
              <a:t>_________________________________________________________________.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AEF079E-FD52-4861-9001-C2A5557718E9}"/>
              </a:ext>
            </a:extLst>
          </p:cNvPr>
          <p:cNvSpPr txBox="1"/>
          <p:nvPr/>
        </p:nvSpPr>
        <p:spPr>
          <a:xfrm>
            <a:off x="7667317" y="5424316"/>
            <a:ext cx="241965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Berlin Sans FB" panose="020E0602020502020306" pitchFamily="34" charset="0"/>
              </a:rPr>
              <a:t>(adjetivos)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D09EC3D-E229-484A-825D-9EB4558647DD}"/>
              </a:ext>
            </a:extLst>
          </p:cNvPr>
          <p:cNvSpPr txBox="1"/>
          <p:nvPr/>
        </p:nvSpPr>
        <p:spPr>
          <a:xfrm>
            <a:off x="1047751" y="2409110"/>
            <a:ext cx="1060842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3200" dirty="0">
                <a:latin typeface="Ink Free" panose="03080402000500000000" pitchFamily="66" charset="0"/>
              </a:rPr>
              <a:t>			  distante, va a su bola, frío, emocionalmente inaccesible, injusto, evasivo.</a:t>
            </a:r>
            <a:endParaRPr lang="ca-ES" sz="32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552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50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77FF21-56DA-4952-8A37-D99DBEBDB7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7750" y="1148715"/>
            <a:ext cx="5754128" cy="1184910"/>
          </a:xfrm>
        </p:spPr>
        <p:txBody>
          <a:bodyPr/>
          <a:lstStyle/>
          <a:p>
            <a:r>
              <a:rPr lang="es-ES" sz="4400" dirty="0">
                <a:latin typeface="Berlin Sans FB" panose="020E0602020502020306" pitchFamily="34" charset="0"/>
              </a:rPr>
              <a:t>Hoja de juicio</a:t>
            </a:r>
            <a:endParaRPr lang="ca-ES" sz="4400" dirty="0">
              <a:latin typeface="Berlin Sans FB" panose="020E0602020502020306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5AC2425-ACCC-4587-8933-2C9B38044EF1}"/>
              </a:ext>
            </a:extLst>
          </p:cNvPr>
          <p:cNvSpPr txBox="1"/>
          <p:nvPr/>
        </p:nvSpPr>
        <p:spPr>
          <a:xfrm>
            <a:off x="1021534" y="2613845"/>
            <a:ext cx="10371750" cy="6570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800" dirty="0">
                <a:latin typeface="Berlin Sans FB" panose="020E0602020502020306" pitchFamily="34" charset="0"/>
              </a:rPr>
              <a:t>6. Nunca más quiero experimentar que Hugo _____________________.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AEF079E-FD52-4861-9001-C2A5557718E9}"/>
              </a:ext>
            </a:extLst>
          </p:cNvPr>
          <p:cNvSpPr txBox="1"/>
          <p:nvPr/>
        </p:nvSpPr>
        <p:spPr>
          <a:xfrm>
            <a:off x="8296582" y="5257167"/>
            <a:ext cx="241965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Berlin Sans FB" panose="020E0602020502020306" pitchFamily="34" charset="0"/>
              </a:rPr>
              <a:t>(1 frase)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D09EC3D-E229-484A-825D-9EB4558647DD}"/>
              </a:ext>
            </a:extLst>
          </p:cNvPr>
          <p:cNvSpPr txBox="1"/>
          <p:nvPr/>
        </p:nvSpPr>
        <p:spPr>
          <a:xfrm>
            <a:off x="7979698" y="2496089"/>
            <a:ext cx="42145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3200" dirty="0">
                <a:latin typeface="Ink Free" panose="03080402000500000000" pitchFamily="66" charset="0"/>
              </a:rPr>
              <a:t>me ignore.</a:t>
            </a:r>
            <a:endParaRPr lang="ca-ES" sz="32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77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50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77FF21-56DA-4952-8A37-D99DBEBDB7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9175" y="281940"/>
            <a:ext cx="8934450" cy="1184910"/>
          </a:xfrm>
        </p:spPr>
        <p:txBody>
          <a:bodyPr/>
          <a:lstStyle/>
          <a:p>
            <a:r>
              <a:rPr lang="es-ES" sz="4400" dirty="0">
                <a:latin typeface="Berlin Sans FB" panose="020E0602020502020306" pitchFamily="34" charset="0"/>
              </a:rPr>
              <a:t>Cuestionar las creencias</a:t>
            </a:r>
            <a:endParaRPr lang="ca-ES" sz="4400" dirty="0">
              <a:latin typeface="Berlin Sans FB" panose="020E0602020502020306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4744947-1A18-49CC-A707-E23DDDA5C166}"/>
              </a:ext>
            </a:extLst>
          </p:cNvPr>
          <p:cNvSpPr txBox="1"/>
          <p:nvPr/>
        </p:nvSpPr>
        <p:spPr>
          <a:xfrm>
            <a:off x="766743" y="1466850"/>
            <a:ext cx="10029825" cy="576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400" dirty="0">
                <a:latin typeface="Berlin Sans FB" panose="020E0602020502020306" pitchFamily="34" charset="0"/>
              </a:rPr>
              <a:t>¿Cómo reaccionas, qué sucede cuando crees este pensamiento?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56B2509E-C71F-4C0F-ADBC-380FAC38BACC}"/>
              </a:ext>
            </a:extLst>
          </p:cNvPr>
          <p:cNvSpPr txBox="1"/>
          <p:nvPr/>
        </p:nvSpPr>
        <p:spPr>
          <a:xfrm>
            <a:off x="1019175" y="2251650"/>
            <a:ext cx="9539268" cy="2457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Berlin Sans FB" panose="020E0602020502020306" pitchFamily="34" charset="0"/>
              </a:rPr>
              <a:t>¿Qué sensaciones físicas experimentas?</a:t>
            </a:r>
          </a:p>
          <a:p>
            <a:pPr>
              <a:lnSpc>
                <a:spcPct val="200000"/>
              </a:lnSpc>
            </a:pPr>
            <a:r>
              <a:rPr lang="es-E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Berlin Sans FB" panose="020E0602020502020306" pitchFamily="34" charset="0"/>
              </a:rPr>
              <a:t>¿Vienen imágenes del pasado o del futuro?</a:t>
            </a:r>
          </a:p>
          <a:p>
            <a:pPr>
              <a:lnSpc>
                <a:spcPct val="200000"/>
              </a:lnSpc>
            </a:pPr>
            <a:r>
              <a:rPr lang="es-E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Berlin Sans FB" panose="020E0602020502020306" pitchFamily="34" charset="0"/>
              </a:rPr>
              <a:t>¿Qué no puedes ver/hacer con este pensamiento?</a:t>
            </a:r>
          </a:p>
          <a:p>
            <a:pPr>
              <a:lnSpc>
                <a:spcPct val="200000"/>
              </a:lnSpc>
            </a:pPr>
            <a:r>
              <a:rPr lang="es-E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Berlin Sans FB" panose="020E0602020502020306" pitchFamily="34" charset="0"/>
              </a:rPr>
              <a:t>¿Cómo te tratas a ti? ¿Cómo tratas al otro/la otra?</a:t>
            </a:r>
          </a:p>
        </p:txBody>
      </p:sp>
    </p:spTree>
    <p:extLst>
      <p:ext uri="{BB962C8B-B14F-4D97-AF65-F5344CB8AC3E}">
        <p14:creationId xmlns:p14="http://schemas.microsoft.com/office/powerpoint/2010/main" val="1543981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50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77FF21-56DA-4952-8A37-D99DBEBDB7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7750" y="1148715"/>
            <a:ext cx="5754128" cy="1184910"/>
          </a:xfrm>
        </p:spPr>
        <p:txBody>
          <a:bodyPr/>
          <a:lstStyle/>
          <a:p>
            <a:r>
              <a:rPr lang="es-ES" sz="4400" dirty="0">
                <a:latin typeface="Berlin Sans FB" panose="020E0602020502020306" pitchFamily="34" charset="0"/>
              </a:rPr>
              <a:t>REPASO</a:t>
            </a:r>
            <a:endParaRPr lang="ca-ES" sz="4400" dirty="0">
              <a:latin typeface="Berlin Sans FB" panose="020E0602020502020306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5AC2425-ACCC-4587-8933-2C9B38044EF1}"/>
              </a:ext>
            </a:extLst>
          </p:cNvPr>
          <p:cNvSpPr txBox="1"/>
          <p:nvPr/>
        </p:nvSpPr>
        <p:spPr>
          <a:xfrm>
            <a:off x="781050" y="2333625"/>
            <a:ext cx="10326866" cy="33463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latin typeface="Berlin Sans FB" panose="020E0602020502020306" pitchFamily="34" charset="0"/>
              </a:rPr>
              <a:t>¡Por escrito!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latin typeface="Berlin Sans FB" panose="020E0602020502020306" pitchFamily="34" charset="0"/>
              </a:rPr>
              <a:t>Trabajar con una situación específica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latin typeface="Berlin Sans FB" panose="020E0602020502020306" pitchFamily="34" charset="0"/>
              </a:rPr>
              <a:t>Escribir la hoja desde el ego, es él quién necesita hablar y expresarse sin filtros.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latin typeface="Berlin Sans FB" panose="020E0602020502020306" pitchFamily="34" charset="0"/>
              </a:rPr>
              <a:t>Sin inversión a vivir, no hay cambio, por muchas hojas que hagamos.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latin typeface="Berlin Sans FB" panose="020E0602020502020306" pitchFamily="34" charset="0"/>
              </a:rPr>
              <a:t>Actitud meditativa, darnos tiempo.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latin typeface="Berlin Sans FB" panose="020E0602020502020306" pitchFamily="34" charset="0"/>
              </a:rPr>
              <a:t>VÍDEO ADJUNTO: </a:t>
            </a:r>
            <a:r>
              <a:rPr lang="es-ES" sz="2400" dirty="0" err="1">
                <a:latin typeface="Berlin Sans FB" panose="020E0602020502020306" pitchFamily="34" charset="0"/>
              </a:rPr>
              <a:t>The</a:t>
            </a:r>
            <a:r>
              <a:rPr lang="es-ES" sz="2400" dirty="0">
                <a:latin typeface="Berlin Sans FB" panose="020E0602020502020306" pitchFamily="34" charset="0"/>
              </a:rPr>
              <a:t> </a:t>
            </a:r>
            <a:r>
              <a:rPr lang="es-ES" sz="2400" dirty="0" err="1">
                <a:latin typeface="Berlin Sans FB" panose="020E0602020502020306" pitchFamily="34" charset="0"/>
              </a:rPr>
              <a:t>Work</a:t>
            </a:r>
            <a:r>
              <a:rPr lang="es-ES" sz="2400" dirty="0">
                <a:latin typeface="Berlin Sans FB" panose="020E0602020502020306" pitchFamily="34" charset="0"/>
              </a:rPr>
              <a:t> Repaso</a:t>
            </a:r>
          </a:p>
        </p:txBody>
      </p:sp>
    </p:spTree>
    <p:extLst>
      <p:ext uri="{BB962C8B-B14F-4D97-AF65-F5344CB8AC3E}">
        <p14:creationId xmlns:p14="http://schemas.microsoft.com/office/powerpoint/2010/main" val="21052156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50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77FF21-56DA-4952-8A37-D99DBEBDB7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7750" y="1148715"/>
            <a:ext cx="5754128" cy="1184910"/>
          </a:xfrm>
        </p:spPr>
        <p:txBody>
          <a:bodyPr/>
          <a:lstStyle/>
          <a:p>
            <a:r>
              <a:rPr lang="es-ES" sz="4400" dirty="0">
                <a:latin typeface="Berlin Sans FB" panose="020E0602020502020306" pitchFamily="34" charset="0"/>
              </a:rPr>
              <a:t>MÁS THE WORK</a:t>
            </a:r>
            <a:endParaRPr lang="ca-ES" sz="4400" dirty="0">
              <a:latin typeface="Berlin Sans FB" panose="020E0602020502020306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5AC2425-ACCC-4587-8933-2C9B38044EF1}"/>
              </a:ext>
            </a:extLst>
          </p:cNvPr>
          <p:cNvSpPr txBox="1"/>
          <p:nvPr/>
        </p:nvSpPr>
        <p:spPr>
          <a:xfrm>
            <a:off x="571500" y="2171700"/>
            <a:ext cx="11516294" cy="41890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latin typeface="Berlin Sans FB" panose="020E0602020502020306" pitchFamily="34" charset="0"/>
              </a:rPr>
              <a:t>WEB: </a:t>
            </a:r>
            <a:r>
              <a:rPr lang="es-ES" sz="2000" dirty="0">
                <a:latin typeface="Berlin Sans FB" panose="020E0602020502020306" pitchFamily="34" charset="0"/>
                <a:hlinkClick r:id="rId3"/>
              </a:rPr>
              <a:t>https://thework.com/sites/espanol/</a:t>
            </a:r>
            <a:endParaRPr lang="es-ES" sz="2000" dirty="0">
              <a:latin typeface="Berlin Sans FB" panose="020E0602020502020306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latin typeface="Berlin Sans FB" panose="020E0602020502020306" pitchFamily="34" charset="0"/>
              </a:rPr>
              <a:t>Línea gratuita de ayuda de </a:t>
            </a:r>
            <a:r>
              <a:rPr lang="es-ES" sz="2400" dirty="0" err="1">
                <a:latin typeface="Berlin Sans FB" panose="020E0602020502020306" pitchFamily="34" charset="0"/>
              </a:rPr>
              <a:t>The</a:t>
            </a:r>
            <a:r>
              <a:rPr lang="es-ES" sz="2400" dirty="0">
                <a:latin typeface="Berlin Sans FB" panose="020E0602020502020306" pitchFamily="34" charset="0"/>
              </a:rPr>
              <a:t> </a:t>
            </a:r>
            <a:r>
              <a:rPr lang="es-ES" sz="2400" dirty="0" err="1">
                <a:latin typeface="Berlin Sans FB" panose="020E0602020502020306" pitchFamily="34" charset="0"/>
              </a:rPr>
              <a:t>Work</a:t>
            </a:r>
            <a:r>
              <a:rPr lang="es-ES" sz="2400" dirty="0">
                <a:latin typeface="Berlin Sans FB" panose="020E0602020502020306" pitchFamily="34" charset="0"/>
              </a:rPr>
              <a:t>: </a:t>
            </a:r>
            <a:r>
              <a:rPr lang="es-ES" sz="2000" dirty="0">
                <a:latin typeface="Berlin Sans FB" panose="020E0602020502020306" pitchFamily="34" charset="0"/>
                <a:hlinkClick r:id="rId4"/>
              </a:rPr>
              <a:t>http://www.instituteforthework.com/itw/content/helpline</a:t>
            </a:r>
            <a:endParaRPr lang="es-ES" sz="2000" dirty="0">
              <a:latin typeface="Berlin Sans FB" panose="020E0602020502020306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latin typeface="Berlin Sans FB" panose="020E0602020502020306" pitchFamily="34" charset="0"/>
              </a:rPr>
              <a:t>LIBROS: </a:t>
            </a:r>
            <a:r>
              <a:rPr lang="es-ES" sz="2000" dirty="0">
                <a:latin typeface="Berlin Sans FB" panose="020E0602020502020306" pitchFamily="34" charset="0"/>
              </a:rPr>
              <a:t>Amar lo que es / Una mente en paz consigo misma / Necesito tu amor, ¿es verdad? / </a:t>
            </a:r>
          </a:p>
          <a:p>
            <a:pPr>
              <a:lnSpc>
                <a:spcPct val="150000"/>
              </a:lnSpc>
            </a:pPr>
            <a:r>
              <a:rPr lang="es-ES" sz="2000" dirty="0">
                <a:latin typeface="Berlin Sans FB" panose="020E0602020502020306" pitchFamily="34" charset="0"/>
              </a:rPr>
              <a:t>			Cuestiona tu pensamiento, cambia el mundo / Mil nombres para el gozo /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latin typeface="Berlin Sans FB" panose="020E0602020502020306" pitchFamily="34" charset="0"/>
              </a:rPr>
              <a:t>OTROS RECURSOS</a:t>
            </a:r>
            <a:r>
              <a:rPr lang="es-ES" sz="2000" dirty="0">
                <a:latin typeface="Berlin Sans FB" panose="020E0602020502020306" pitchFamily="34" charset="0"/>
              </a:rPr>
              <a:t>: </a:t>
            </a:r>
            <a:r>
              <a:rPr lang="es-ES" sz="2000" dirty="0">
                <a:latin typeface="Berlin Sans FB" panose="020E0602020502020306" pitchFamily="34" charset="0"/>
                <a:hlinkClick r:id="rId5"/>
              </a:rPr>
              <a:t>https://thework.com/sites/espanol/recursos/</a:t>
            </a:r>
            <a:endParaRPr lang="es-ES" sz="2000" dirty="0">
              <a:latin typeface="Berlin Sans FB" panose="020E0602020502020306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latin typeface="Berlin Sans FB" panose="020E0602020502020306" pitchFamily="34" charset="0"/>
              </a:rPr>
              <a:t>Un ejemplo de </a:t>
            </a:r>
            <a:r>
              <a:rPr lang="es-ES" sz="2400" dirty="0" err="1">
                <a:latin typeface="Berlin Sans FB" panose="020E0602020502020306" pitchFamily="34" charset="0"/>
              </a:rPr>
              <a:t>The</a:t>
            </a:r>
            <a:r>
              <a:rPr lang="es-ES" sz="2400" dirty="0">
                <a:latin typeface="Berlin Sans FB" panose="020E0602020502020306" pitchFamily="34" charset="0"/>
              </a:rPr>
              <a:t> </a:t>
            </a:r>
            <a:r>
              <a:rPr lang="es-ES" sz="2400" dirty="0" err="1">
                <a:latin typeface="Berlin Sans FB" panose="020E0602020502020306" pitchFamily="34" charset="0"/>
              </a:rPr>
              <a:t>Work</a:t>
            </a:r>
            <a:r>
              <a:rPr lang="es-ES" sz="2400" dirty="0">
                <a:latin typeface="Berlin Sans FB" panose="020E0602020502020306" pitchFamily="34" charset="0"/>
              </a:rPr>
              <a:t> con Byron Katie: </a:t>
            </a:r>
          </a:p>
          <a:p>
            <a:pPr>
              <a:lnSpc>
                <a:spcPct val="150000"/>
              </a:lnSpc>
            </a:pPr>
            <a:r>
              <a:rPr lang="es-ES" sz="2000" dirty="0">
                <a:latin typeface="Berlin Sans FB" panose="020E0602020502020306" pitchFamily="34" charset="0"/>
                <a:hlinkClick r:id="rId6"/>
              </a:rPr>
              <a:t>https://www.youtube.com/watch?v=wQqacE1wPYk&amp;t=921s&amp;ab_channel=ByronKatie</a:t>
            </a:r>
            <a:endParaRPr lang="es-ES" sz="2000" dirty="0">
              <a:latin typeface="Berlin Sans FB" panose="020E0602020502020306" pitchFamily="34" charset="0"/>
            </a:endParaRPr>
          </a:p>
          <a:p>
            <a:pPr>
              <a:lnSpc>
                <a:spcPct val="150000"/>
              </a:lnSpc>
            </a:pPr>
            <a:endParaRPr lang="es-ES" sz="20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2260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50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96521CF1-0E65-48CE-B32D-AFDD73852255}"/>
              </a:ext>
            </a:extLst>
          </p:cNvPr>
          <p:cNvSpPr txBox="1">
            <a:spLocks/>
          </p:cNvSpPr>
          <p:nvPr/>
        </p:nvSpPr>
        <p:spPr>
          <a:xfrm>
            <a:off x="4722073" y="4362061"/>
            <a:ext cx="9068586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z="6000" dirty="0">
                <a:latin typeface="Berlin Sans FB" panose="020E0602020502020306" pitchFamily="34" charset="0"/>
              </a:rPr>
              <a:t>¡Gracias!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6AD039D-CD1E-4D16-8DA0-B2F7AD9541DF}"/>
              </a:ext>
            </a:extLst>
          </p:cNvPr>
          <p:cNvSpPr txBox="1"/>
          <p:nvPr/>
        </p:nvSpPr>
        <p:spPr>
          <a:xfrm>
            <a:off x="1581150" y="2267339"/>
            <a:ext cx="7096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latin typeface="Berlin Sans FB" panose="020E0602020502020306" pitchFamily="34" charset="0"/>
              </a:rPr>
              <a:t>¿Me ayudas a mejorar? </a:t>
            </a:r>
            <a:r>
              <a:rPr lang="es-ES" sz="2400" dirty="0">
                <a:latin typeface="Berlin Sans FB" panose="020E0602020502020306" pitchFamily="34" charset="0"/>
                <a:hlinkClick r:id="rId3"/>
              </a:rPr>
              <a:t>Dar </a:t>
            </a:r>
            <a:r>
              <a:rPr lang="es-ES" sz="2400" dirty="0" err="1">
                <a:latin typeface="Berlin Sans FB" panose="020E0602020502020306" pitchFamily="34" charset="0"/>
                <a:hlinkClick r:id="rId3"/>
              </a:rPr>
              <a:t>feedback</a:t>
            </a:r>
            <a:endParaRPr lang="es-ES" sz="2400" dirty="0">
              <a:latin typeface="Berlin Sans FB" panose="020E0602020502020306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latin typeface="Berlin Sans FB" panose="020E0602020502020306" pitchFamily="34" charset="0"/>
              </a:rPr>
              <a:t>Recibiréis los recursos próximamente </a:t>
            </a:r>
            <a:r>
              <a:rPr lang="es-ES" sz="2400" dirty="0">
                <a:latin typeface="Berlin Sans FB" panose="020E0602020502020306" pitchFamily="34" charset="0"/>
                <a:sym typeface="Wingdings" panose="05000000000000000000" pitchFamily="2" charset="2"/>
              </a:rPr>
              <a:t></a:t>
            </a:r>
            <a:endParaRPr lang="ca-ES" sz="24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023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50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77FF21-56DA-4952-8A37-D99DBEBDB7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278494" y="635635"/>
            <a:ext cx="9068586" cy="2590800"/>
          </a:xfrm>
        </p:spPr>
        <p:txBody>
          <a:bodyPr/>
          <a:lstStyle/>
          <a:p>
            <a:r>
              <a:rPr lang="es-ES" sz="6000" dirty="0">
                <a:latin typeface="Berlin Sans FB" panose="020E0602020502020306" pitchFamily="34" charset="0"/>
              </a:rPr>
              <a:t>Pasos</a:t>
            </a:r>
            <a:endParaRPr lang="ca-ES" sz="6000" dirty="0">
              <a:latin typeface="Berlin Sans FB" panose="020E0602020502020306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E764E8B-F871-4567-937E-EFA58EC5555B}"/>
              </a:ext>
            </a:extLst>
          </p:cNvPr>
          <p:cNvSpPr txBox="1"/>
          <p:nvPr/>
        </p:nvSpPr>
        <p:spPr>
          <a:xfrm>
            <a:off x="1152488" y="2454489"/>
            <a:ext cx="8267007" cy="27923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2400" dirty="0">
                <a:latin typeface="Berlin Sans FB" panose="020E0602020502020306" pitchFamily="34" charset="0"/>
              </a:rPr>
              <a:t>Identificar en el cuerpo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2400" dirty="0">
                <a:latin typeface="Berlin Sans FB" panose="020E0602020502020306" pitchFamily="34" charset="0"/>
              </a:rPr>
              <a:t>Soltar energía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2400" dirty="0">
                <a:latin typeface="Berlin Sans FB" panose="020E0602020502020306" pitchFamily="34" charset="0"/>
              </a:rPr>
              <a:t>Escribir pensamientos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2400" dirty="0">
                <a:latin typeface="Berlin Sans FB" panose="020E0602020502020306" pitchFamily="34" charset="0"/>
              </a:rPr>
              <a:t>Cuestionarlos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2400" dirty="0">
                <a:latin typeface="Berlin Sans FB" panose="020E0602020502020306" pitchFamily="34" charset="0"/>
              </a:rPr>
              <a:t>Pasar a la acción: pedir ayuda, poner un límite temporal, etc.</a:t>
            </a:r>
            <a:endParaRPr lang="ca-ES" sz="24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495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50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77FF21-56DA-4952-8A37-D99DBEBDB7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2267" y="4053840"/>
            <a:ext cx="9068586" cy="2590800"/>
          </a:xfrm>
        </p:spPr>
        <p:txBody>
          <a:bodyPr/>
          <a:lstStyle/>
          <a:p>
            <a:r>
              <a:rPr lang="es-ES" sz="4400" dirty="0">
                <a:latin typeface="Berlin Sans FB" panose="020E0602020502020306" pitchFamily="34" charset="0"/>
              </a:rPr>
              <a:t>El triángulo </a:t>
            </a:r>
            <a:br>
              <a:rPr lang="es-ES" sz="4400" dirty="0">
                <a:latin typeface="Berlin Sans FB" panose="020E0602020502020306" pitchFamily="34" charset="0"/>
              </a:rPr>
            </a:br>
            <a:r>
              <a:rPr lang="es-ES" sz="4400" dirty="0">
                <a:latin typeface="Berlin Sans FB" panose="020E0602020502020306" pitchFamily="34" charset="0"/>
              </a:rPr>
              <a:t>del drama</a:t>
            </a:r>
            <a:endParaRPr lang="ca-ES" sz="4400" dirty="0">
              <a:latin typeface="Berlin Sans FB" panose="020E0602020502020306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0F9A56E-60D4-4D8E-B809-A6221A21C4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400" y="-238760"/>
            <a:ext cx="7096760" cy="709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894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50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77FF21-56DA-4952-8A37-D99DBEBDB7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7750" y="1148715"/>
            <a:ext cx="5754128" cy="1184910"/>
          </a:xfrm>
        </p:spPr>
        <p:txBody>
          <a:bodyPr/>
          <a:lstStyle/>
          <a:p>
            <a:r>
              <a:rPr lang="es-ES" sz="4400" dirty="0">
                <a:latin typeface="Berlin Sans FB" panose="020E0602020502020306" pitchFamily="34" charset="0"/>
              </a:rPr>
              <a:t>¿QUÉ ES TW?</a:t>
            </a:r>
            <a:endParaRPr lang="ca-ES" sz="4400" dirty="0">
              <a:latin typeface="Berlin Sans FB" panose="020E0602020502020306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5AC2425-ACCC-4587-8933-2C9B38044EF1}"/>
              </a:ext>
            </a:extLst>
          </p:cNvPr>
          <p:cNvSpPr txBox="1"/>
          <p:nvPr/>
        </p:nvSpPr>
        <p:spPr>
          <a:xfrm>
            <a:off x="1304888" y="2486025"/>
            <a:ext cx="5979522" cy="22383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400" dirty="0">
                <a:latin typeface="Berlin Sans FB" panose="020E0602020502020306" pitchFamily="34" charset="0"/>
              </a:rPr>
              <a:t>Byron Katie</a:t>
            </a:r>
          </a:p>
          <a:p>
            <a:pPr>
              <a:lnSpc>
                <a:spcPct val="150000"/>
              </a:lnSpc>
            </a:pPr>
            <a:r>
              <a:rPr lang="es-ES" sz="2400" dirty="0">
                <a:latin typeface="Berlin Sans FB" panose="020E0602020502020306" pitchFamily="34" charset="0"/>
              </a:rPr>
              <a:t>Los pensamientos conforman tu realidad</a:t>
            </a:r>
          </a:p>
          <a:p>
            <a:pPr>
              <a:lnSpc>
                <a:spcPct val="150000"/>
              </a:lnSpc>
            </a:pPr>
            <a:r>
              <a:rPr lang="es-ES" sz="2400" dirty="0">
                <a:latin typeface="Berlin Sans FB" panose="020E0602020502020306" pitchFamily="34" charset="0"/>
              </a:rPr>
              <a:t>4 preguntas, tres inversiones + inversión a vivir</a:t>
            </a:r>
          </a:p>
          <a:p>
            <a:pPr>
              <a:lnSpc>
                <a:spcPct val="150000"/>
              </a:lnSpc>
            </a:pPr>
            <a:r>
              <a:rPr lang="es-ES" sz="2400" dirty="0">
                <a:latin typeface="Berlin Sans FB" panose="020E0602020502020306" pitchFamily="34" charset="0"/>
              </a:rPr>
              <a:t>Actitud meditativa</a:t>
            </a:r>
            <a:r>
              <a:rPr lang="ca-ES" sz="2400" dirty="0">
                <a:latin typeface="Berlin Sans FB" panose="020E0602020502020306" pitchFamily="34" charset="0"/>
              </a:rPr>
              <a:t>, </a:t>
            </a:r>
            <a:r>
              <a:rPr lang="ca-ES" sz="2400" dirty="0" err="1">
                <a:latin typeface="Berlin Sans FB" panose="020E0602020502020306" pitchFamily="34" charset="0"/>
              </a:rPr>
              <a:t>sinceridad</a:t>
            </a:r>
            <a:endParaRPr lang="ca-ES" sz="24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215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50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77FF21-56DA-4952-8A37-D99DBEBDB7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7750" y="1148715"/>
            <a:ext cx="5754128" cy="1184910"/>
          </a:xfrm>
        </p:spPr>
        <p:txBody>
          <a:bodyPr/>
          <a:lstStyle/>
          <a:p>
            <a:r>
              <a:rPr lang="es-ES" sz="4400" dirty="0">
                <a:latin typeface="Berlin Sans FB" panose="020E0602020502020306" pitchFamily="34" charset="0"/>
              </a:rPr>
              <a:t>ENCUENTRA UNA SITUACIÓN ESPECÍFICA</a:t>
            </a:r>
            <a:endParaRPr lang="ca-ES" sz="4400" dirty="0">
              <a:latin typeface="Berlin Sans FB" panose="020E0602020502020306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5AC2425-ACCC-4587-8933-2C9B38044EF1}"/>
              </a:ext>
            </a:extLst>
          </p:cNvPr>
          <p:cNvSpPr txBox="1"/>
          <p:nvPr/>
        </p:nvSpPr>
        <p:spPr>
          <a:xfrm>
            <a:off x="1047750" y="2676525"/>
            <a:ext cx="4506362" cy="22383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400" b="1" dirty="0">
                <a:latin typeface="Berlin Sans FB" panose="020E0602020502020306" pitchFamily="34" charset="0"/>
              </a:rPr>
              <a:t>EJEMPLO 1</a:t>
            </a:r>
          </a:p>
          <a:p>
            <a:pPr>
              <a:lnSpc>
                <a:spcPct val="150000"/>
              </a:lnSpc>
            </a:pPr>
            <a:r>
              <a:rPr lang="es-ES" sz="2400" dirty="0">
                <a:latin typeface="Berlin Sans FB" panose="020E0602020502020306" pitchFamily="34" charset="0"/>
              </a:rPr>
              <a:t>Cuándo: Un domingo por la tarde</a:t>
            </a:r>
          </a:p>
          <a:p>
            <a:pPr>
              <a:lnSpc>
                <a:spcPct val="150000"/>
              </a:lnSpc>
            </a:pPr>
            <a:r>
              <a:rPr lang="es-ES" sz="2400" dirty="0">
                <a:latin typeface="Berlin Sans FB" panose="020E0602020502020306" pitchFamily="34" charset="0"/>
              </a:rPr>
              <a:t>Dónde: Yo en el sofá de mi casa</a:t>
            </a:r>
          </a:p>
          <a:p>
            <a:pPr>
              <a:lnSpc>
                <a:spcPct val="150000"/>
              </a:lnSpc>
            </a:pPr>
            <a:r>
              <a:rPr lang="es-ES" sz="2400" dirty="0">
                <a:latin typeface="Berlin Sans FB" panose="020E0602020502020306" pitchFamily="34" charset="0"/>
              </a:rPr>
              <a:t>Disparo: Miro el móvil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BB41A6D-A4D8-4B2B-9130-2839394AEE48}"/>
              </a:ext>
            </a:extLst>
          </p:cNvPr>
          <p:cNvSpPr txBox="1"/>
          <p:nvPr/>
        </p:nvSpPr>
        <p:spPr>
          <a:xfrm>
            <a:off x="1047750" y="2676525"/>
            <a:ext cx="9610725" cy="2238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400" b="1" dirty="0">
                <a:latin typeface="Berlin Sans FB" panose="020E0602020502020306" pitchFamily="34" charset="0"/>
              </a:rPr>
              <a:t>EJEMPLO 2</a:t>
            </a:r>
            <a:endParaRPr lang="es-ES" sz="2400" dirty="0">
              <a:latin typeface="Berlin Sans FB" panose="020E0602020502020306" pitchFamily="34" charset="0"/>
            </a:endParaRPr>
          </a:p>
          <a:p>
            <a:pPr>
              <a:lnSpc>
                <a:spcPct val="150000"/>
              </a:lnSpc>
            </a:pPr>
            <a:r>
              <a:rPr lang="es-ES" sz="2400" dirty="0">
                <a:latin typeface="Berlin Sans FB" panose="020E0602020502020306" pitchFamily="34" charset="0"/>
              </a:rPr>
              <a:t>Cuándo: El viernes al mediodía</a:t>
            </a:r>
          </a:p>
          <a:p>
            <a:pPr>
              <a:lnSpc>
                <a:spcPct val="150000"/>
              </a:lnSpc>
            </a:pPr>
            <a:r>
              <a:rPr lang="es-ES" sz="2400" dirty="0">
                <a:latin typeface="Berlin Sans FB" panose="020E0602020502020306" pitchFamily="34" charset="0"/>
              </a:rPr>
              <a:t>Dónde: En el restaurante</a:t>
            </a:r>
          </a:p>
          <a:p>
            <a:pPr>
              <a:lnSpc>
                <a:spcPct val="150000"/>
              </a:lnSpc>
            </a:pPr>
            <a:r>
              <a:rPr lang="es-ES" sz="2400" dirty="0">
                <a:latin typeface="Berlin Sans FB" panose="020E0602020502020306" pitchFamily="34" charset="0"/>
              </a:rPr>
              <a:t>Disparo: David me dice que empieza una relación exclusiva con alguien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08C5837-5229-46D5-9398-5BC9C9B2A073}"/>
              </a:ext>
            </a:extLst>
          </p:cNvPr>
          <p:cNvSpPr txBox="1"/>
          <p:nvPr/>
        </p:nvSpPr>
        <p:spPr>
          <a:xfrm>
            <a:off x="1047750" y="2676525"/>
            <a:ext cx="9610725" cy="2792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400" b="1" dirty="0">
                <a:latin typeface="Berlin Sans FB" panose="020E0602020502020306" pitchFamily="34" charset="0"/>
              </a:rPr>
              <a:t>EJEMPLO 3 (NO)</a:t>
            </a:r>
            <a:endParaRPr lang="es-ES" sz="2400" dirty="0">
              <a:latin typeface="Berlin Sans FB" panose="020E0602020502020306" pitchFamily="34" charset="0"/>
            </a:endParaRPr>
          </a:p>
          <a:p>
            <a:pPr>
              <a:lnSpc>
                <a:spcPct val="150000"/>
              </a:lnSpc>
            </a:pPr>
            <a:r>
              <a:rPr lang="es-ES" sz="2400" dirty="0">
                <a:latin typeface="Berlin Sans FB" panose="020E0602020502020306" pitchFamily="34" charset="0"/>
              </a:rPr>
              <a:t>Cuándo: Siempre, muchas veces</a:t>
            </a:r>
          </a:p>
          <a:p>
            <a:pPr>
              <a:lnSpc>
                <a:spcPct val="150000"/>
              </a:lnSpc>
            </a:pPr>
            <a:r>
              <a:rPr lang="es-ES" sz="2400" dirty="0">
                <a:latin typeface="Berlin Sans FB" panose="020E0602020502020306" pitchFamily="34" charset="0"/>
              </a:rPr>
              <a:t>Dónde: En el trabajo, en casa, etc.</a:t>
            </a:r>
          </a:p>
          <a:p>
            <a:pPr>
              <a:lnSpc>
                <a:spcPct val="150000"/>
              </a:lnSpc>
            </a:pPr>
            <a:r>
              <a:rPr lang="es-ES" sz="2400" dirty="0">
                <a:latin typeface="Berlin Sans FB" panose="020E0602020502020306" pitchFamily="34" charset="0"/>
              </a:rPr>
              <a:t>Disparo: No está pendiente de los mensajes, le pregunto algo que es sensible para mí y no me responde hasta el día después.</a:t>
            </a:r>
          </a:p>
        </p:txBody>
      </p:sp>
    </p:spTree>
    <p:extLst>
      <p:ext uri="{BB962C8B-B14F-4D97-AF65-F5344CB8AC3E}">
        <p14:creationId xmlns:p14="http://schemas.microsoft.com/office/powerpoint/2010/main" val="2306552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50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77FF21-56DA-4952-8A37-D99DBEBDB7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9175" y="281940"/>
            <a:ext cx="8934450" cy="1184910"/>
          </a:xfrm>
        </p:spPr>
        <p:txBody>
          <a:bodyPr/>
          <a:lstStyle/>
          <a:p>
            <a:r>
              <a:rPr lang="es-ES" sz="4400" dirty="0">
                <a:latin typeface="Berlin Sans FB" panose="020E0602020502020306" pitchFamily="34" charset="0"/>
              </a:rPr>
              <a:t>Cuestionar las creencias</a:t>
            </a:r>
            <a:endParaRPr lang="ca-ES" sz="4400" dirty="0">
              <a:latin typeface="Berlin Sans FB" panose="020E0602020502020306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5AC2425-ACCC-4587-8933-2C9B38044EF1}"/>
              </a:ext>
            </a:extLst>
          </p:cNvPr>
          <p:cNvSpPr txBox="1"/>
          <p:nvPr/>
        </p:nvSpPr>
        <p:spPr>
          <a:xfrm>
            <a:off x="1133438" y="1360165"/>
            <a:ext cx="1681871" cy="576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400" dirty="0">
                <a:latin typeface="Berlin Sans FB" panose="020E0602020502020306" pitchFamily="34" charset="0"/>
              </a:rPr>
              <a:t>¿Es verdad?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66CB727-0AAE-4EBF-A8D3-48BF17401F07}"/>
              </a:ext>
            </a:extLst>
          </p:cNvPr>
          <p:cNvSpPr txBox="1"/>
          <p:nvPr/>
        </p:nvSpPr>
        <p:spPr>
          <a:xfrm>
            <a:off x="1133438" y="1930263"/>
            <a:ext cx="9791737" cy="576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400" dirty="0">
                <a:latin typeface="Berlin Sans FB" panose="020E0602020502020306" pitchFamily="34" charset="0"/>
              </a:rPr>
              <a:t>¿Puedes saber que esto es verdad con absoluta certeza?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4744947-1A18-49CC-A707-E23DDDA5C166}"/>
              </a:ext>
            </a:extLst>
          </p:cNvPr>
          <p:cNvSpPr txBox="1"/>
          <p:nvPr/>
        </p:nvSpPr>
        <p:spPr>
          <a:xfrm>
            <a:off x="1133438" y="2506575"/>
            <a:ext cx="10029825" cy="576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400" dirty="0">
                <a:latin typeface="Berlin Sans FB" panose="020E0602020502020306" pitchFamily="34" charset="0"/>
              </a:rPr>
              <a:t>¿Cómo reaccionas, qué sucede cuando crees este pensamiento?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F34B627C-A9D9-4883-84AA-B0190EA61760}"/>
              </a:ext>
            </a:extLst>
          </p:cNvPr>
          <p:cNvSpPr txBox="1"/>
          <p:nvPr/>
        </p:nvSpPr>
        <p:spPr>
          <a:xfrm>
            <a:off x="1133438" y="3076673"/>
            <a:ext cx="85153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400" dirty="0">
                <a:latin typeface="Berlin Sans FB" panose="020E0602020502020306" pitchFamily="34" charset="0"/>
              </a:rPr>
              <a:t>¿Quién o qué serías sin el pensamiento?</a:t>
            </a:r>
          </a:p>
          <a:p>
            <a:endParaRPr lang="ca-E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0A0B435-7F0A-4E4B-8D39-2AE9760D8E5E}"/>
              </a:ext>
            </a:extLst>
          </p:cNvPr>
          <p:cNvSpPr txBox="1"/>
          <p:nvPr/>
        </p:nvSpPr>
        <p:spPr>
          <a:xfrm>
            <a:off x="1133438" y="3717761"/>
            <a:ext cx="9296437" cy="1130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400" dirty="0">
                <a:latin typeface="Berlin Sans FB" panose="020E0602020502020306" pitchFamily="34" charset="0"/>
              </a:rPr>
              <a:t>INVERSIONES:</a:t>
            </a:r>
          </a:p>
          <a:p>
            <a:pPr lvl="1">
              <a:lnSpc>
                <a:spcPct val="150000"/>
              </a:lnSpc>
            </a:pPr>
            <a:r>
              <a:rPr lang="es-ES" sz="2400" dirty="0">
                <a:latin typeface="Berlin Sans FB" panose="020E0602020502020306" pitchFamily="34" charset="0"/>
              </a:rPr>
              <a:t>1. De mí hacia mí.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EC01F8E-5925-497D-BCAB-EE17E2AB11D8}"/>
              </a:ext>
            </a:extLst>
          </p:cNvPr>
          <p:cNvSpPr txBox="1"/>
          <p:nvPr/>
        </p:nvSpPr>
        <p:spPr>
          <a:xfrm>
            <a:off x="1133438" y="4866965"/>
            <a:ext cx="3914775" cy="576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lnSpc>
                <a:spcPct val="150000"/>
              </a:lnSpc>
              <a:defRPr sz="2400">
                <a:latin typeface="Berlin Sans FB" panose="020E0602020502020306" pitchFamily="34" charset="0"/>
              </a:defRPr>
            </a:lvl1pPr>
            <a:lvl2pPr marL="914400" lvl="1" indent="-457200">
              <a:lnSpc>
                <a:spcPct val="150000"/>
              </a:lnSpc>
              <a:buAutoNum type="arabicPeriod"/>
              <a:defRPr sz="2400">
                <a:latin typeface="Berlin Sans FB" panose="020E0602020502020306" pitchFamily="34" charset="0"/>
              </a:defRPr>
            </a:lvl2pPr>
          </a:lstStyle>
          <a:p>
            <a:pPr marL="457200" lvl="1" indent="0">
              <a:buNone/>
            </a:pPr>
            <a:r>
              <a:rPr lang="es-ES" dirty="0"/>
              <a:t>2. De mí hacia él/ella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B8B1EE48-98A7-4447-9BE1-84683CC002BA}"/>
              </a:ext>
            </a:extLst>
          </p:cNvPr>
          <p:cNvSpPr txBox="1"/>
          <p:nvPr/>
        </p:nvSpPr>
        <p:spPr>
          <a:xfrm>
            <a:off x="1623975" y="5626833"/>
            <a:ext cx="4619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Berlin Sans FB" panose="020E0602020502020306" pitchFamily="34" charset="0"/>
              </a:rPr>
              <a:t>3. Al opuesto</a:t>
            </a:r>
          </a:p>
          <a:p>
            <a:endParaRPr lang="ca-ES" sz="20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066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50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77FF21-56DA-4952-8A37-D99DBEBDB7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7750" y="1148715"/>
            <a:ext cx="5754128" cy="1184910"/>
          </a:xfrm>
        </p:spPr>
        <p:txBody>
          <a:bodyPr/>
          <a:lstStyle/>
          <a:p>
            <a:r>
              <a:rPr lang="es-ES" sz="4400" dirty="0">
                <a:latin typeface="Berlin Sans FB" panose="020E0602020502020306" pitchFamily="34" charset="0"/>
              </a:rPr>
              <a:t>Hoja de juicio</a:t>
            </a:r>
            <a:endParaRPr lang="ca-ES" sz="4400" dirty="0">
              <a:latin typeface="Berlin Sans FB" panose="020E0602020502020306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5AC2425-ACCC-4587-8933-2C9B38044EF1}"/>
              </a:ext>
            </a:extLst>
          </p:cNvPr>
          <p:cNvSpPr txBox="1"/>
          <p:nvPr/>
        </p:nvSpPr>
        <p:spPr>
          <a:xfrm>
            <a:off x="1021534" y="2613845"/>
            <a:ext cx="10447091" cy="13033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es-ES" sz="2800" dirty="0">
                <a:latin typeface="Berlin Sans FB" panose="020E0602020502020306" pitchFamily="34" charset="0"/>
              </a:rPr>
              <a:t>Me siento ____________ con Hugo porque _______________________</a:t>
            </a:r>
          </a:p>
          <a:p>
            <a:pPr>
              <a:lnSpc>
                <a:spcPct val="150000"/>
              </a:lnSpc>
            </a:pPr>
            <a:r>
              <a:rPr lang="es-ES" sz="2800" dirty="0">
                <a:latin typeface="Berlin Sans FB" panose="020E0602020502020306" pitchFamily="34" charset="0"/>
              </a:rPr>
              <a:t>_________________________________________________________________.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AEF079E-FD52-4861-9001-C2A5557718E9}"/>
              </a:ext>
            </a:extLst>
          </p:cNvPr>
          <p:cNvSpPr txBox="1"/>
          <p:nvPr/>
        </p:nvSpPr>
        <p:spPr>
          <a:xfrm>
            <a:off x="7315200" y="5435685"/>
            <a:ext cx="6096000" cy="8186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s-E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Berlin Sans FB" panose="020E0602020502020306" pitchFamily="34" charset="0"/>
              </a:rPr>
              <a:t>(1 emoción, 1 pensamiento)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D09EC3D-E229-484A-825D-9EB4558647DD}"/>
              </a:ext>
            </a:extLst>
          </p:cNvPr>
          <p:cNvSpPr txBox="1"/>
          <p:nvPr/>
        </p:nvSpPr>
        <p:spPr>
          <a:xfrm>
            <a:off x="3219450" y="2613845"/>
            <a:ext cx="1885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latin typeface="Ink Free" panose="03080402000500000000" pitchFamily="66" charset="0"/>
              </a:rPr>
              <a:t>triste</a:t>
            </a:r>
            <a:endParaRPr lang="ca-ES" sz="3200" dirty="0">
              <a:latin typeface="Ink Free" panose="03080402000500000000" pitchFamily="66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E0722C7-883F-466D-B10A-FEECACB66DB6}"/>
              </a:ext>
            </a:extLst>
          </p:cNvPr>
          <p:cNvSpPr txBox="1"/>
          <p:nvPr/>
        </p:nvSpPr>
        <p:spPr>
          <a:xfrm>
            <a:off x="7941491" y="2637125"/>
            <a:ext cx="32289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latin typeface="Ink Free" panose="03080402000500000000" pitchFamily="66" charset="0"/>
              </a:rPr>
              <a:t>no me escribe</a:t>
            </a:r>
            <a:endParaRPr lang="ca-ES" sz="3200" dirty="0">
              <a:latin typeface="Ink Free" panose="03080402000500000000" pitchFamily="66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46BB448-0FF2-4B13-86D4-B52EEFD5A734}"/>
              </a:ext>
            </a:extLst>
          </p:cNvPr>
          <p:cNvSpPr txBox="1"/>
          <p:nvPr/>
        </p:nvSpPr>
        <p:spPr>
          <a:xfrm>
            <a:off x="1104900" y="3313486"/>
            <a:ext cx="9982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strike="sngStrike" dirty="0">
                <a:latin typeface="Ink Free" panose="03080402000500000000" pitchFamily="66" charset="0"/>
              </a:rPr>
              <a:t>y además yo le mandé un mensaje hace una semana y ni siquiera ha respondido</a:t>
            </a:r>
            <a:endParaRPr lang="ca-ES" sz="3200" strike="sngStrike" dirty="0">
              <a:latin typeface="Ink Free" panose="03080402000500000000" pitchFamily="66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0D902DE-1040-46CC-BE00-3F40A5B93E38}"/>
              </a:ext>
            </a:extLst>
          </p:cNvPr>
          <p:cNvSpPr txBox="1"/>
          <p:nvPr/>
        </p:nvSpPr>
        <p:spPr>
          <a:xfrm>
            <a:off x="3020654" y="2637124"/>
            <a:ext cx="20872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latin typeface="Ink Free" panose="03080402000500000000" pitchFamily="66" charset="0"/>
              </a:rPr>
              <a:t>enfadada</a:t>
            </a:r>
            <a:endParaRPr lang="ca-ES" sz="3200" dirty="0">
              <a:latin typeface="Ink Free" panose="03080402000500000000" pitchFamily="66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680467E-CB75-4522-94D7-5E873568D0E9}"/>
              </a:ext>
            </a:extLst>
          </p:cNvPr>
          <p:cNvSpPr txBox="1"/>
          <p:nvPr/>
        </p:nvSpPr>
        <p:spPr>
          <a:xfrm>
            <a:off x="7941491" y="2658028"/>
            <a:ext cx="4641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latin typeface="Ink Free" panose="03080402000500000000" pitchFamily="66" charset="0"/>
              </a:rPr>
              <a:t>pasa de mi</a:t>
            </a:r>
            <a:endParaRPr lang="ca-ES" sz="32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426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9" grpId="0"/>
      <p:bldP spid="9" grpId="1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50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77FF21-56DA-4952-8A37-D99DBEBDB7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7750" y="1148715"/>
            <a:ext cx="5754128" cy="1184910"/>
          </a:xfrm>
        </p:spPr>
        <p:txBody>
          <a:bodyPr/>
          <a:lstStyle/>
          <a:p>
            <a:r>
              <a:rPr lang="es-ES" sz="4400" dirty="0">
                <a:latin typeface="Berlin Sans FB" panose="020E0602020502020306" pitchFamily="34" charset="0"/>
              </a:rPr>
              <a:t>Hoja de juicio</a:t>
            </a:r>
            <a:endParaRPr lang="ca-ES" sz="4400" dirty="0">
              <a:latin typeface="Berlin Sans FB" panose="020E0602020502020306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5AC2425-ACCC-4587-8933-2C9B38044EF1}"/>
              </a:ext>
            </a:extLst>
          </p:cNvPr>
          <p:cNvSpPr txBox="1"/>
          <p:nvPr/>
        </p:nvSpPr>
        <p:spPr>
          <a:xfrm>
            <a:off x="1021534" y="2613845"/>
            <a:ext cx="10634643" cy="13033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800" dirty="0">
                <a:latin typeface="Berlin Sans FB" panose="020E0602020502020306" pitchFamily="34" charset="0"/>
              </a:rPr>
              <a:t>2. Quiero que Hugo 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s-ES" sz="2800" dirty="0">
                <a:latin typeface="Berlin Sans FB" panose="020E0602020502020306" pitchFamily="34" charset="0"/>
              </a:rPr>
              <a:t>_________________________________________________________________.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AEF079E-FD52-4861-9001-C2A5557718E9}"/>
              </a:ext>
            </a:extLst>
          </p:cNvPr>
          <p:cNvSpPr txBox="1"/>
          <p:nvPr/>
        </p:nvSpPr>
        <p:spPr>
          <a:xfrm>
            <a:off x="5476567" y="5071891"/>
            <a:ext cx="6096000" cy="8186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s-E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Berlin Sans FB" panose="020E0602020502020306" pitchFamily="34" charset="0"/>
              </a:rPr>
              <a:t>(Hacemos la pataleta, el berrinche)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D09EC3D-E229-484A-825D-9EB4558647DD}"/>
              </a:ext>
            </a:extLst>
          </p:cNvPr>
          <p:cNvSpPr txBox="1"/>
          <p:nvPr/>
        </p:nvSpPr>
        <p:spPr>
          <a:xfrm>
            <a:off x="1202266" y="2409110"/>
            <a:ext cx="1060842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3200" dirty="0">
                <a:latin typeface="Ink Free" panose="03080402000500000000" pitchFamily="66" charset="0"/>
              </a:rPr>
              <a:t>							se acuerde de mí, me eche de menos, me escriba, me diga que soy importante para él, me cuide</a:t>
            </a:r>
            <a:endParaRPr lang="ca-ES" sz="32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64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50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77FF21-56DA-4952-8A37-D99DBEBDB7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7750" y="1148715"/>
            <a:ext cx="5754128" cy="1184910"/>
          </a:xfrm>
        </p:spPr>
        <p:txBody>
          <a:bodyPr/>
          <a:lstStyle/>
          <a:p>
            <a:r>
              <a:rPr lang="es-ES" sz="4400" dirty="0">
                <a:latin typeface="Berlin Sans FB" panose="020E0602020502020306" pitchFamily="34" charset="0"/>
              </a:rPr>
              <a:t>Hoja de juicio</a:t>
            </a:r>
            <a:endParaRPr lang="ca-ES" sz="4400" dirty="0">
              <a:latin typeface="Berlin Sans FB" panose="020E0602020502020306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5AC2425-ACCC-4587-8933-2C9B38044EF1}"/>
              </a:ext>
            </a:extLst>
          </p:cNvPr>
          <p:cNvSpPr txBox="1"/>
          <p:nvPr/>
        </p:nvSpPr>
        <p:spPr>
          <a:xfrm>
            <a:off x="1021534" y="2613845"/>
            <a:ext cx="10634643" cy="13033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800" dirty="0">
                <a:latin typeface="Berlin Sans FB" panose="020E0602020502020306" pitchFamily="34" charset="0"/>
              </a:rPr>
              <a:t>3. Hugo debería 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s-ES" sz="2800" dirty="0">
                <a:latin typeface="Berlin Sans FB" panose="020E0602020502020306" pitchFamily="34" charset="0"/>
              </a:rPr>
              <a:t>_________________________________________________________________.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AEF079E-FD52-4861-9001-C2A5557718E9}"/>
              </a:ext>
            </a:extLst>
          </p:cNvPr>
          <p:cNvSpPr txBox="1"/>
          <p:nvPr/>
        </p:nvSpPr>
        <p:spPr>
          <a:xfrm>
            <a:off x="5181292" y="4995691"/>
            <a:ext cx="60960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Berlin Sans FB" panose="020E0602020502020306" pitchFamily="34" charset="0"/>
              </a:rPr>
              <a:t>(Le damos consejos para que acabe actuando como yo creo que debería de actuar)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D09EC3D-E229-484A-825D-9EB4558647DD}"/>
              </a:ext>
            </a:extLst>
          </p:cNvPr>
          <p:cNvSpPr txBox="1"/>
          <p:nvPr/>
        </p:nvSpPr>
        <p:spPr>
          <a:xfrm>
            <a:off x="1047751" y="2469415"/>
            <a:ext cx="1060842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3200" dirty="0">
                <a:latin typeface="Ink Free" panose="03080402000500000000" pitchFamily="66" charset="0"/>
              </a:rPr>
              <a:t>					  pensar en el tiempo que hace que no me dice nada, acordarse de los momentos que pasamos juntos, pensar en la importancia de cuidarme.</a:t>
            </a:r>
            <a:endParaRPr lang="ca-ES" sz="32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532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788</TotalTime>
  <Words>727</Words>
  <Application>Microsoft Office PowerPoint</Application>
  <PresentationFormat>Panorámica</PresentationFormat>
  <Paragraphs>93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1" baseType="lpstr">
      <vt:lpstr>Arial</vt:lpstr>
      <vt:lpstr>Berlin Sans FB</vt:lpstr>
      <vt:lpstr>Garamond</vt:lpstr>
      <vt:lpstr>Ink Free</vt:lpstr>
      <vt:lpstr>Savon</vt:lpstr>
      <vt:lpstr>TALLER DE CELOS</vt:lpstr>
      <vt:lpstr>Pasos</vt:lpstr>
      <vt:lpstr>El triángulo  del drama</vt:lpstr>
      <vt:lpstr>¿QUÉ ES TW?</vt:lpstr>
      <vt:lpstr>ENCUENTRA UNA SITUACIÓN ESPECÍFICA</vt:lpstr>
      <vt:lpstr>Cuestionar las creencias</vt:lpstr>
      <vt:lpstr>Hoja de juicio</vt:lpstr>
      <vt:lpstr>Hoja de juicio</vt:lpstr>
      <vt:lpstr>Hoja de juicio</vt:lpstr>
      <vt:lpstr>Hoja de juicio</vt:lpstr>
      <vt:lpstr>Hoja de juicio</vt:lpstr>
      <vt:lpstr>Hoja de juicio</vt:lpstr>
      <vt:lpstr>Cuestionar las creencias</vt:lpstr>
      <vt:lpstr>REPASO</vt:lpstr>
      <vt:lpstr>MÁS THE WORK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CELOS</dc:title>
  <dc:creator>Lidia Manot</dc:creator>
  <cp:lastModifiedBy>Lidia Manot</cp:lastModifiedBy>
  <cp:revision>16</cp:revision>
  <dcterms:created xsi:type="dcterms:W3CDTF">2021-11-01T19:25:42Z</dcterms:created>
  <dcterms:modified xsi:type="dcterms:W3CDTF">2021-11-13T19:32:57Z</dcterms:modified>
</cp:coreProperties>
</file>